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image/png" PartName="/ppt/media/image15.png"/>
  <Override ContentType="image/png" PartName="/ppt/media/image5.png"/>
  <Override ContentType="image/png" PartName="/ppt/media/image10.png"/>
  <Override ContentType="image/png" PartName="/ppt/media/image23.png"/>
  <Override ContentType="image/png" PartName="/ppt/media/image24.png"/>
  <Override ContentType="image/png" PartName="/ppt/media/image19.png"/>
  <Override ContentType="image/png" PartName="/ppt/media/image4.png"/>
  <Override ContentType="image/png" PartName="/ppt/media/image14.png"/>
  <Override ContentType="image/png" PartName="/ppt/media/image27.png"/>
  <Override ContentType="image/png" PartName="/ppt/media/image22.png"/>
  <Override ContentType="image/png" PartName="/ppt/media/image7.png"/>
  <Override ContentType="image/png" PartName="/ppt/media/image18.png"/>
  <Override ContentType="image/png" PartName="/ppt/media/image21.png"/>
  <Override ContentType="image/png" PartName="/ppt/media/image3.png"/>
  <Override ContentType="image/png" PartName="/ppt/media/image26.png"/>
  <Override ContentType="image/png" PartName="/ppt/media/image8.png"/>
  <Override ContentType="image/png" PartName="/ppt/media/image13.png"/>
  <Override ContentType="image/png" PartName="/ppt/media/image17.png"/>
  <Override ContentType="image/png" PartName="/ppt/media/image9.png"/>
  <Override ContentType="image/png" PartName="/ppt/media/image2.png"/>
  <Override ContentType="image/png" PartName="/ppt/media/image20.png"/>
  <Override ContentType="image/png" PartName="/ppt/media/image25.png"/>
  <Override ContentType="image/png" PartName="/ppt/media/image11.png"/>
  <Override ContentType="image/png" PartName="/ppt/media/image6.png"/>
  <Override ContentType="image/png" PartName="/ppt/media/image12.png"/>
  <Override ContentType="image/png" PartName="/ppt/media/image1.png"/>
  <Override ContentType="image/png" PartName="/ppt/media/image16.png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package.relationships+xml" PartName="/ppt/notesSlides/_rels/notesSlide8.xml.rels"/>
  <Override ContentType="application/vnd.openxmlformats-package.relationships+xml" PartName="/ppt/slideLayouts/_rels/slideLayout8.xml.rels"/>
  <Override ContentType="application/vnd.openxmlformats-package.relationships+xml" PartName="/ppt/notesSlides/_rels/notesSlide2.xml.rels"/>
  <Override ContentType="application/vnd.openxmlformats-package.relationships+xml" PartName="/ppt/slideLayouts/_rels/slideLayout5.xml.rels"/>
  <Override ContentType="application/vnd.openxmlformats-package.relationships+xml" PartName="/ppt/slideMasters/_rels/slideMaster1.xml.rels"/>
  <Override ContentType="application/vnd.openxmlformats-package.relationships+xml" PartName="/ppt/slides/_rels/slide8.xml.rels"/>
  <Override ContentType="application/vnd.openxmlformats-package.relationships+xml" PartName="/ppt/slides/_rels/slide5.xml.rels"/>
  <Override ContentType="application/vnd.openxmlformats-package.relationships+xml" PartName="/ppt/slides/_rels/slide2.xml.rels"/>
  <Override ContentType="application/vnd.openxmlformats-package.relationships+xml" PartName="/ppt/slideLayouts/_rels/slideLayout2.xml.rels"/>
  <Override ContentType="application/vnd.openxmlformats-package.relationships+xml" PartName="/ppt/notesSlides/_rels/notesSlide5.xml.rels"/>
  <Override ContentType="application/vnd.openxmlformats-package.relationships+xml" PartName="/ppt/slides/_rels/slide9.xml.rels"/>
  <Override ContentType="application/vnd.openxmlformats-package.relationships+xml" PartName="/ppt/slideLayouts/_rels/slideLayout9.xml.rels"/>
  <Override ContentType="application/vnd.openxmlformats-package.relationships+xml" PartName="/ppt/notesSlides/_rels/notesSlide7.xml.rels"/>
  <Override ContentType="application/vnd.openxmlformats-package.relationships+xml" PartName="/ppt/slideLayouts/_rels/slideLayout7.xml.rels"/>
  <Override ContentType="application/vnd.openxmlformats-package.relationships+xml" PartName="/ppt/slideLayouts/_rels/slideLayout4.xml.rels"/>
  <Override ContentType="application/vnd.openxmlformats-package.relationships+xml" PartName="/ppt/slideLayouts/_rels/slideLayout10.xml.rels"/>
  <Override ContentType="application/vnd.openxmlformats-package.relationships+xml" PartName="/ppt/slides/_rels/slide11.xml.rels"/>
  <Override ContentType="application/vnd.openxmlformats-package.relationships+xml" PartName="/ppt/notesSlides/_rels/notesSlide12.xml.rels"/>
  <Override ContentType="application/vnd.openxmlformats-package.relationships+xml" PartName="/ppt/slides/_rels/slide7.xml.rels"/>
  <Override ContentType="application/vnd.openxmlformats-package.relationships+xml" PartName="/ppt/slideLayouts/_rels/slideLayout12.xml.rels"/>
  <Override ContentType="application/vnd.openxmlformats-package.relationships+xml" PartName="/ppt/slides/_rels/slide10.xml.rels"/>
  <Override ContentType="application/vnd.openxmlformats-package.relationships+xml" PartName="/ppt/slideLayouts/_rels/slideLayout1.xml.rels"/>
  <Override ContentType="application/vnd.openxmlformats-package.relationships+xml" PartName="/ppt/slides/_rels/slide4.xml.rels"/>
  <Override ContentType="application/vnd.openxmlformats-package.relationships+xml" PartName="/ppt/notesMasters/_rels/notesMaster1.xml.rels"/>
  <Override ContentType="application/vnd.openxmlformats-package.relationships+xml" PartName="/ppt/notesSlides/_rels/notesSlide4.xml.rels"/>
  <Override ContentType="application/vnd.openxmlformats-package.relationships+xml" PartName="/ppt/notesSlides/_rels/notesSlide1.xml.rels"/>
  <Override ContentType="application/vnd.openxmlformats-package.relationships+xml" PartName="/ppt/notesSlides/_rels/notesSlide11.xml.rels"/>
  <Override ContentType="application/vnd.openxmlformats-package.relationships+xml" PartName="/ppt/notesSlides/_rels/notesSlide3.xml.rels"/>
  <Override ContentType="application/vnd.openxmlformats-package.relationships+xml" PartName="/ppt/slideLayouts/_rels/slideLayout3.xml.rels"/>
  <Override ContentType="application/vnd.openxmlformats-package.relationships+xml" PartName="/ppt/notesSlides/_rels/notesSlide6.xml.rels"/>
  <Override ContentType="application/vnd.openxmlformats-package.relationships+xml" PartName="/ppt/slideLayouts/_rels/slideLayout6.xml.rels"/>
  <Override ContentType="application/vnd.openxmlformats-package.relationships+xml" PartName="/ppt/notesSlides/_rels/notesSlide9.xml.rels"/>
  <Override ContentType="application/vnd.openxmlformats-package.relationships+xml" PartName="/ppt/slideLayouts/_rels/slideLayout11.xml.rels"/>
  <Override ContentType="application/vnd.openxmlformats-package.relationships+xml" PartName="/ppt/slides/_rels/slide6.xml.rels"/>
  <Override ContentType="application/vnd.openxmlformats-package.relationships+xml" PartName="/ppt/slides/_rels/slide12.xml.rels"/>
  <Override ContentType="application/vnd.openxmlformats-package.relationships+xml" PartName="/ppt/slides/_rels/slide3.xml.rels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8229600" cx="146304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</a:t>
            </a:r>
            <a:r>
              <a:rPr b="0" lang="en-IN" sz="4400" spc="-1" strike="noStrike">
                <a:latin typeface="Arial"/>
              </a:rPr>
              <a:t>move the </a:t>
            </a:r>
            <a:r>
              <a:rPr b="0" lang="en-IN" sz="4400" spc="-1" strike="noStrike">
                <a:latin typeface="Arial"/>
              </a:rPr>
              <a:t>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</a:t>
            </a:r>
            <a:r>
              <a:rPr b="0" lang="en-IN" sz="2000" spc="-1" strike="noStrike">
                <a:latin typeface="Arial"/>
              </a:rPr>
              <a:t>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22CAF9FB-5E3C-457C-B347-3C5452E342C8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D736061-F5E6-443E-B0DB-9488EC8996E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C0F47DE-7BE2-4FAC-9901-243F0780206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A0516CE-370D-4C59-82BF-CD8BDFCB135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3BF6DA9-2E08-4320-A822-B8A7D89D9CE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67C18E5-298D-4531-A49A-C64A77B8D89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AE7E8DD-487E-42B9-8D46-CDDA18356F2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63EAB34-EE2D-4F94-B299-93095BA408E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176D66F-CECB-4C5C-ADF3-A5EA3407B3B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E32E59C-4805-45BE-B76D-8B4B9A9B774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8C2C9DE-699C-4E46-8D0A-5F46D020F94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1A74EDD-5018-4510-BA94-3EFEB9AD8AF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</a:t>
            </a:r>
            <a:r>
              <a:rPr b="0" lang="en-IN" sz="4400" spc="-1" strike="noStrike">
                <a:latin typeface="Arial"/>
              </a:rPr>
              <a:t>edit the </a:t>
            </a:r>
            <a:r>
              <a:rPr b="0" lang="en-IN" sz="4400" spc="-1" strike="noStrike">
                <a:latin typeface="Arial"/>
              </a:rPr>
              <a:t>title text </a:t>
            </a:r>
            <a:r>
              <a:rPr b="0" lang="en-IN" sz="4400" spc="-1" strike="noStrike">
                <a:latin typeface="Arial"/>
              </a:rPr>
              <a:t>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2" name="Google Shape;19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"/>
          <p:cNvSpPr/>
          <p:nvPr/>
        </p:nvSpPr>
        <p:spPr>
          <a:xfrm>
            <a:off x="0" y="0"/>
            <a:ext cx="14629200" cy="8228400"/>
          </a:xfrm>
          <a:prstGeom prst="rect">
            <a:avLst/>
          </a:prstGeom>
          <a:solidFill>
            <a:srgbClr val="F3F3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4" name="Google Shape;19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0"/>
            <a:ext cx="5485320" cy="822852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"/>
          <p:cNvSpPr/>
          <p:nvPr/>
        </p:nvSpPr>
        <p:spPr>
          <a:xfrm>
            <a:off x="833040" y="3051360"/>
            <a:ext cx="66651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24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250" u="none" cap="none" strike="noStrike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KEYLOGGER</a:t>
            </a:r>
            <a:endParaRPr b="0" i="0" sz="52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"/>
          <p:cNvSpPr/>
          <p:nvPr/>
        </p:nvSpPr>
        <p:spPr>
          <a:xfrm>
            <a:off x="833040" y="4217760"/>
            <a:ext cx="7476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Presented By:</a:t>
            </a:r>
            <a:r>
              <a:rPr b="1" lang="en-US" sz="175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Mohamed Aslam H</a:t>
            </a:r>
            <a:endParaRPr b="1" i="0" sz="1750" u="none" cap="none" strike="noStrike"/>
          </a:p>
        </p:txBody>
      </p:sp>
      <p:sp>
        <p:nvSpPr>
          <p:cNvPr id="197" name="Google Shape;197;p1"/>
          <p:cNvSpPr/>
          <p:nvPr/>
        </p:nvSpPr>
        <p:spPr>
          <a:xfrm>
            <a:off x="833040" y="4822920"/>
            <a:ext cx="7476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598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5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College Name : Aalim Muhammed Salegh College of Engineering</a:t>
            </a:r>
            <a:endParaRPr b="0" i="0" sz="17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"/>
          <p:cNvSpPr txBox="1"/>
          <p:nvPr/>
        </p:nvSpPr>
        <p:spPr>
          <a:xfrm>
            <a:off x="5938" y="3266704"/>
            <a:ext cx="146304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813240" y="777240"/>
            <a:ext cx="13010760" cy="7314840"/>
          </a:xfrm>
          <a:prstGeom prst="rect">
            <a:avLst/>
          </a:prstGeom>
          <a:ln>
            <a:noFill/>
          </a:ln>
        </p:spPr>
      </p:pic>
      <p:sp>
        <p:nvSpPr>
          <p:cNvPr id="133" name="TextShape 1"/>
          <p:cNvSpPr txBox="1"/>
          <p:nvPr/>
        </p:nvSpPr>
        <p:spPr>
          <a:xfrm>
            <a:off x="3312000" y="216000"/>
            <a:ext cx="75826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               </a:t>
            </a:r>
            <a:r>
              <a:rPr b="0" lang="en-IN" sz="1800" spc="-1" strike="noStrike">
                <a:latin typeface="Arial"/>
              </a:rPr>
              <a:t>THIS IS THE SAMPLE OUTPUT OF KEYLOGGER  TEXT FILE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2"/>
          <p:cNvSpPr/>
          <p:nvPr/>
        </p:nvSpPr>
        <p:spPr>
          <a:xfrm>
            <a:off x="2799720" y="556200"/>
            <a:ext cx="6914520" cy="63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4969"/>
              </a:lnSpc>
              <a:tabLst>
                <a:tab algn="l" pos="0"/>
              </a:tabLst>
            </a:pPr>
            <a:r>
              <a:rPr b="1" lang="en-US" sz="3980" spc="-1" strike="noStrike">
                <a:solidFill>
                  <a:srgbClr val="00002e"/>
                </a:solidFill>
                <a:latin typeface="Nunito"/>
                <a:ea typeface="Nunito"/>
              </a:rPr>
              <a:t>Conclusion and future outlook</a:t>
            </a:r>
            <a:endParaRPr b="0" lang="en-IN" sz="3980" spc="-1" strike="noStrike">
              <a:latin typeface="Arial"/>
            </a:endParaRPr>
          </a:p>
        </p:txBody>
      </p:sp>
      <p:pic>
        <p:nvPicPr>
          <p:cNvPr id="137" name="Image 1" descr="preencoded.png"/>
          <p:cNvPicPr/>
          <p:nvPr/>
        </p:nvPicPr>
        <p:blipFill>
          <a:blip r:embed="rId2"/>
          <a:stretch/>
        </p:blipFill>
        <p:spPr>
          <a:xfrm>
            <a:off x="4312440" y="1591200"/>
            <a:ext cx="1488960" cy="1486080"/>
          </a:xfrm>
          <a:prstGeom prst="rect">
            <a:avLst/>
          </a:prstGeom>
          <a:ln>
            <a:noFill/>
          </a:ln>
        </p:spPr>
      </p:pic>
      <p:sp>
        <p:nvSpPr>
          <p:cNvPr id="138" name="CustomShape 3"/>
          <p:cNvSpPr/>
          <p:nvPr/>
        </p:nvSpPr>
        <p:spPr>
          <a:xfrm>
            <a:off x="4981680" y="2325240"/>
            <a:ext cx="150480" cy="4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180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2d4df2"/>
                </a:solidFill>
                <a:latin typeface="Nunito"/>
                <a:ea typeface="Nunito"/>
              </a:rPr>
              <a:t>1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6004440" y="1954800"/>
            <a:ext cx="3291840" cy="31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486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2d4df2"/>
                </a:solidFill>
                <a:latin typeface="Nunito"/>
                <a:ea typeface="Nunito"/>
              </a:rPr>
              <a:t>Enhanced Security Measures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40" name="CustomShape 5"/>
          <p:cNvSpPr/>
          <p:nvPr/>
        </p:nvSpPr>
        <p:spPr>
          <a:xfrm>
            <a:off x="6004440" y="2391480"/>
            <a:ext cx="4565520" cy="32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546"/>
              </a:lnSpc>
              <a:tabLst>
                <a:tab algn="l" pos="0"/>
              </a:tabLst>
            </a:pPr>
            <a:r>
              <a:rPr b="0" lang="en-US" sz="1590" spc="-1" strike="noStrike">
                <a:solidFill>
                  <a:srgbClr val="00002e"/>
                </a:solidFill>
                <a:latin typeface="PT Sans"/>
                <a:ea typeface="PT Sans"/>
              </a:rPr>
              <a:t>Advanced encryption and multi-factor authentication</a:t>
            </a:r>
            <a:endParaRPr b="0" lang="en-IN" sz="1590" spc="-1" strike="noStrike">
              <a:latin typeface="Arial"/>
            </a:endParaRPr>
          </a:p>
        </p:txBody>
      </p:sp>
      <p:sp>
        <p:nvSpPr>
          <p:cNvPr id="141" name="CustomShape 6"/>
          <p:cNvSpPr/>
          <p:nvPr/>
        </p:nvSpPr>
        <p:spPr>
          <a:xfrm>
            <a:off x="5852880" y="3092040"/>
            <a:ext cx="5925960" cy="11520"/>
          </a:xfrm>
          <a:prstGeom prst="rect">
            <a:avLst/>
          </a:prstGeom>
          <a:solidFill>
            <a:srgbClr val="2d4df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2" name="Image 2" descr="preencoded.png"/>
          <p:cNvPicPr/>
          <p:nvPr/>
        </p:nvPicPr>
        <p:blipFill>
          <a:blip r:embed="rId3"/>
          <a:stretch/>
        </p:blipFill>
        <p:spPr>
          <a:xfrm>
            <a:off x="3567240" y="3128760"/>
            <a:ext cx="2979000" cy="1486080"/>
          </a:xfrm>
          <a:prstGeom prst="rect">
            <a:avLst/>
          </a:prstGeom>
          <a:ln>
            <a:noFill/>
          </a:ln>
        </p:spPr>
      </p:pic>
      <p:sp>
        <p:nvSpPr>
          <p:cNvPr id="143" name="CustomShape 7"/>
          <p:cNvSpPr/>
          <p:nvPr/>
        </p:nvSpPr>
        <p:spPr>
          <a:xfrm>
            <a:off x="4981680" y="3670200"/>
            <a:ext cx="150480" cy="4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180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015f98"/>
                </a:solidFill>
                <a:latin typeface="Nunito"/>
                <a:ea typeface="Nunito"/>
              </a:rPr>
              <a:t>2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44" name="CustomShape 8"/>
          <p:cNvSpPr/>
          <p:nvPr/>
        </p:nvSpPr>
        <p:spPr>
          <a:xfrm>
            <a:off x="6749280" y="3492360"/>
            <a:ext cx="2775600" cy="31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486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015f98"/>
                </a:solidFill>
                <a:latin typeface="Nunito"/>
                <a:ea typeface="Nunito"/>
              </a:rPr>
              <a:t>Cybersecurity Education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45" name="CustomShape 9"/>
          <p:cNvSpPr/>
          <p:nvPr/>
        </p:nvSpPr>
        <p:spPr>
          <a:xfrm>
            <a:off x="6749280" y="3929040"/>
            <a:ext cx="4271400" cy="32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546"/>
              </a:lnSpc>
              <a:tabLst>
                <a:tab algn="l" pos="0"/>
              </a:tabLst>
            </a:pPr>
            <a:r>
              <a:rPr b="0" lang="en-US" sz="1590" spc="-1" strike="noStrike">
                <a:solidFill>
                  <a:srgbClr val="00002e"/>
                </a:solidFill>
                <a:latin typeface="PT Sans"/>
                <a:ea typeface="PT Sans"/>
              </a:rPr>
              <a:t>Continuous training to create a vigilant workforce</a:t>
            </a:r>
            <a:endParaRPr b="0" lang="en-IN" sz="1590" spc="-1" strike="noStrike">
              <a:latin typeface="Arial"/>
            </a:endParaRPr>
          </a:p>
        </p:txBody>
      </p:sp>
      <p:sp>
        <p:nvSpPr>
          <p:cNvPr id="146" name="CustomShape 10"/>
          <p:cNvSpPr/>
          <p:nvPr/>
        </p:nvSpPr>
        <p:spPr>
          <a:xfrm>
            <a:off x="6597720" y="4629600"/>
            <a:ext cx="5181120" cy="11520"/>
          </a:xfrm>
          <a:prstGeom prst="rect">
            <a:avLst/>
          </a:prstGeom>
          <a:solidFill>
            <a:srgbClr val="015f9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7" name="Image 3" descr="preencoded.png"/>
          <p:cNvPicPr/>
          <p:nvPr/>
        </p:nvPicPr>
        <p:blipFill>
          <a:blip r:embed="rId4"/>
          <a:stretch/>
        </p:blipFill>
        <p:spPr>
          <a:xfrm>
            <a:off x="2822400" y="4666320"/>
            <a:ext cx="4469040" cy="1486080"/>
          </a:xfrm>
          <a:prstGeom prst="rect">
            <a:avLst/>
          </a:prstGeom>
          <a:ln>
            <a:noFill/>
          </a:ln>
        </p:spPr>
      </p:pic>
      <p:sp>
        <p:nvSpPr>
          <p:cNvPr id="148" name="CustomShape 11"/>
          <p:cNvSpPr/>
          <p:nvPr/>
        </p:nvSpPr>
        <p:spPr>
          <a:xfrm>
            <a:off x="4981680" y="5207760"/>
            <a:ext cx="150480" cy="40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180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ad1f96"/>
                </a:solidFill>
                <a:latin typeface="Nunito"/>
                <a:ea typeface="Nunito"/>
              </a:rPr>
              <a:t>3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49" name="CustomShape 12"/>
          <p:cNvSpPr/>
          <p:nvPr/>
        </p:nvSpPr>
        <p:spPr>
          <a:xfrm>
            <a:off x="7494480" y="4868280"/>
            <a:ext cx="2523960" cy="31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486"/>
              </a:lnSpc>
              <a:tabLst>
                <a:tab algn="l" pos="0"/>
              </a:tabLst>
            </a:pPr>
            <a:r>
              <a:rPr b="1" lang="en-US" sz="1990" spc="-1" strike="noStrike">
                <a:solidFill>
                  <a:srgbClr val="ad1f96"/>
                </a:solidFill>
                <a:latin typeface="Nunito"/>
                <a:ea typeface="Nunito"/>
              </a:rPr>
              <a:t>Collaborative Efforts</a:t>
            </a:r>
            <a:endParaRPr b="0" lang="en-IN" sz="1990" spc="-1" strike="noStrike">
              <a:latin typeface="Arial"/>
            </a:endParaRPr>
          </a:p>
        </p:txBody>
      </p:sp>
      <p:sp>
        <p:nvSpPr>
          <p:cNvPr id="150" name="CustomShape 13"/>
          <p:cNvSpPr/>
          <p:nvPr/>
        </p:nvSpPr>
        <p:spPr>
          <a:xfrm>
            <a:off x="7494480" y="5304960"/>
            <a:ext cx="413316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546"/>
              </a:lnSpc>
              <a:tabLst>
                <a:tab algn="l" pos="0"/>
              </a:tabLst>
            </a:pPr>
            <a:r>
              <a:rPr b="0" lang="en-US" sz="1590" spc="-1" strike="noStrike">
                <a:solidFill>
                  <a:srgbClr val="00002e"/>
                </a:solidFill>
                <a:latin typeface="PT Sans"/>
                <a:ea typeface="PT Sans"/>
              </a:rPr>
              <a:t>Industry partnerships for threat intelligence sharing</a:t>
            </a:r>
            <a:endParaRPr b="0" lang="en-IN" sz="1590" spc="-1" strike="noStrike">
              <a:latin typeface="Arial"/>
            </a:endParaRPr>
          </a:p>
        </p:txBody>
      </p:sp>
      <p:sp>
        <p:nvSpPr>
          <p:cNvPr id="151" name="CustomShape 14"/>
          <p:cNvSpPr/>
          <p:nvPr/>
        </p:nvSpPr>
        <p:spPr>
          <a:xfrm>
            <a:off x="2799720" y="6380640"/>
            <a:ext cx="9029520" cy="12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546"/>
              </a:lnSpc>
              <a:tabLst>
                <a:tab algn="l" pos="0"/>
              </a:tabLst>
            </a:pPr>
            <a:r>
              <a:rPr b="0" lang="en-US" sz="1590" spc="-1" strike="noStrike">
                <a:solidFill>
                  <a:srgbClr val="00002e"/>
                </a:solidFill>
                <a:latin typeface="PT Sans"/>
                <a:ea typeface="PT Sans"/>
              </a:rPr>
              <a:t>The future outlook entails implementing enhanced security measures such as advanced encryption and multi-factor authentication. Additionally, continuous cybersecurity education will be prioritized to create a vigilant workforce. Collaborative efforts through industry partnerships for threat intelligence sharing will also play a crucial role in addressing evolving cybersecurity challenges.</a:t>
            </a:r>
            <a:endParaRPr b="0" lang="en-IN" sz="159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153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4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5320" cy="8228520"/>
          </a:xfrm>
          <a:prstGeom prst="rect">
            <a:avLst/>
          </a:prstGeom>
          <a:ln>
            <a:noFill/>
          </a:ln>
        </p:spPr>
      </p:pic>
      <p:sp>
        <p:nvSpPr>
          <p:cNvPr id="155" name="CustomShape 2"/>
          <p:cNvSpPr/>
          <p:nvPr/>
        </p:nvSpPr>
        <p:spPr>
          <a:xfrm>
            <a:off x="833040" y="3051360"/>
            <a:ext cx="6665040" cy="83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6562"/>
              </a:lnSpc>
              <a:tabLst>
                <a:tab algn="l" pos="0"/>
              </a:tabLst>
            </a:pPr>
            <a:r>
              <a:rPr b="1" lang="en-US" sz="5250" spc="-1" strike="noStrike">
                <a:solidFill>
                  <a:srgbClr val="00002e"/>
                </a:solidFill>
                <a:latin typeface="Nunito"/>
                <a:ea typeface="Nunito"/>
              </a:rPr>
              <a:t>Thank You</a:t>
            </a:r>
            <a:endParaRPr b="0" lang="en-IN" sz="525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833040" y="4822920"/>
            <a:ext cx="7476480" cy="35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51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9320" cy="2776320"/>
          </a:xfrm>
          <a:prstGeom prst="rect">
            <a:avLst/>
          </a:prstGeom>
          <a:ln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2348280" y="3797640"/>
            <a:ext cx="55540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Outline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2348280" y="4825440"/>
            <a:ext cx="3161880" cy="280584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4"/>
          <p:cNvSpPr/>
          <p:nvPr/>
        </p:nvSpPr>
        <p:spPr>
          <a:xfrm>
            <a:off x="2593440" y="5070240"/>
            <a:ext cx="26719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d4df2"/>
                </a:solidFill>
                <a:latin typeface="Nunito"/>
                <a:ea typeface="Nunito"/>
              </a:rPr>
              <a:t>Introduction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2593440" y="5550840"/>
            <a:ext cx="2671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A brief overview of the presentation structure and topics to be covered.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5733720" y="4825440"/>
            <a:ext cx="3161880" cy="287784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7"/>
          <p:cNvSpPr/>
          <p:nvPr/>
        </p:nvSpPr>
        <p:spPr>
          <a:xfrm>
            <a:off x="5978520" y="5070240"/>
            <a:ext cx="26719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015f98"/>
                </a:solidFill>
                <a:latin typeface="Nunito"/>
                <a:ea typeface="Nunito"/>
              </a:rPr>
              <a:t>Key Points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59" name="CustomShape 8"/>
          <p:cNvSpPr/>
          <p:nvPr/>
        </p:nvSpPr>
        <p:spPr>
          <a:xfrm>
            <a:off x="5978520" y="5550840"/>
            <a:ext cx="2671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Highlighted key concepts and areas of focus in the cybersecurity landscape.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60" name="CustomShape 9"/>
          <p:cNvSpPr/>
          <p:nvPr/>
        </p:nvSpPr>
        <p:spPr>
          <a:xfrm>
            <a:off x="9118800" y="4825440"/>
            <a:ext cx="3161880" cy="2949840"/>
          </a:xfrm>
          <a:prstGeom prst="roundRect">
            <a:avLst>
              <a:gd name="adj" fmla="val 16778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10"/>
          <p:cNvSpPr/>
          <p:nvPr/>
        </p:nvSpPr>
        <p:spPr>
          <a:xfrm>
            <a:off x="9363960" y="5070240"/>
            <a:ext cx="267192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ad1f96"/>
                </a:solidFill>
                <a:latin typeface="Nunito"/>
                <a:ea typeface="Nunito"/>
              </a:rPr>
              <a:t>Implementation Strategy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62" name="CustomShape 11"/>
          <p:cNvSpPr/>
          <p:nvPr/>
        </p:nvSpPr>
        <p:spPr>
          <a:xfrm>
            <a:off x="9363960" y="5897880"/>
            <a:ext cx="2671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Approach to addressing cybersecurity threats and the proposed solutions.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64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5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5320" cy="8228520"/>
          </a:xfrm>
          <a:prstGeom prst="rect">
            <a:avLst/>
          </a:prstGeom>
          <a:ln>
            <a:noFill/>
          </a:ln>
        </p:spPr>
      </p:pic>
      <p:sp>
        <p:nvSpPr>
          <p:cNvPr id="66" name="CustomShape 2"/>
          <p:cNvSpPr/>
          <p:nvPr/>
        </p:nvSpPr>
        <p:spPr>
          <a:xfrm>
            <a:off x="833040" y="2712600"/>
            <a:ext cx="55540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Problem Statement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833040" y="3740040"/>
            <a:ext cx="7476480" cy="177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In today's digital age, where cybersecurity threats loom large, one of the significant concerns is the proliferation of keylogger malware. This type of malware poses a severe threat to individuals, businesses, and organizations, as it clandestinely records keystrokes, potentially compromising sensitive information.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69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0" name="Image 1" descr="preencoded.png"/>
          <p:cNvPicPr/>
          <p:nvPr/>
        </p:nvPicPr>
        <p:blipFill>
          <a:blip r:embed="rId2"/>
          <a:stretch/>
        </p:blipFill>
        <p:spPr>
          <a:xfrm>
            <a:off x="10972800" y="0"/>
            <a:ext cx="3656520" cy="8228520"/>
          </a:xfrm>
          <a:prstGeom prst="rect">
            <a:avLst/>
          </a:prstGeom>
          <a:ln>
            <a:noFill/>
          </a:ln>
        </p:spPr>
      </p:pic>
      <p:sp>
        <p:nvSpPr>
          <p:cNvPr id="71" name="CustomShape 2"/>
          <p:cNvSpPr/>
          <p:nvPr/>
        </p:nvSpPr>
        <p:spPr>
          <a:xfrm>
            <a:off x="833040" y="925560"/>
            <a:ext cx="55540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Proposed Solution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1152720" y="1953000"/>
            <a:ext cx="26640" cy="5349960"/>
          </a:xfrm>
          <a:prstGeom prst="rect">
            <a:avLst/>
          </a:prstGeom>
          <a:solidFill>
            <a:srgbClr val="dfdf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4"/>
          <p:cNvSpPr/>
          <p:nvPr/>
        </p:nvSpPr>
        <p:spPr>
          <a:xfrm>
            <a:off x="1416600" y="2362680"/>
            <a:ext cx="776520" cy="26640"/>
          </a:xfrm>
          <a:prstGeom prst="rect">
            <a:avLst/>
          </a:prstGeom>
          <a:solidFill>
            <a:srgbClr val="2d4df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5"/>
          <p:cNvSpPr/>
          <p:nvPr/>
        </p:nvSpPr>
        <p:spPr>
          <a:xfrm>
            <a:off x="916560" y="2126520"/>
            <a:ext cx="498960" cy="49896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6"/>
          <p:cNvSpPr/>
          <p:nvPr/>
        </p:nvSpPr>
        <p:spPr>
          <a:xfrm>
            <a:off x="1066320" y="2168280"/>
            <a:ext cx="199080" cy="41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280"/>
              </a:lnSpc>
              <a:tabLst>
                <a:tab algn="l" pos="0"/>
              </a:tabLst>
            </a:pPr>
            <a:r>
              <a:rPr b="1" lang="en-US" sz="2630" spc="-1" strike="noStrike">
                <a:solidFill>
                  <a:srgbClr val="2d4df2"/>
                </a:solidFill>
                <a:latin typeface="Nunito"/>
                <a:ea typeface="Nunito"/>
              </a:rPr>
              <a:t>1</a:t>
            </a:r>
            <a:endParaRPr b="0" lang="en-IN" sz="2630" spc="-1" strike="noStrike">
              <a:latin typeface="Arial"/>
            </a:endParaRPr>
          </a:p>
        </p:txBody>
      </p:sp>
      <p:sp>
        <p:nvSpPr>
          <p:cNvPr id="76" name="CustomShape 7"/>
          <p:cNvSpPr/>
          <p:nvPr/>
        </p:nvSpPr>
        <p:spPr>
          <a:xfrm>
            <a:off x="2388600" y="2175120"/>
            <a:ext cx="58996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d4df2"/>
                </a:solidFill>
                <a:latin typeface="Nunito"/>
                <a:ea typeface="Nunito"/>
              </a:rPr>
              <a:t>Implementation of Multi-Factor Authentication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77" name="CustomShape 8"/>
          <p:cNvSpPr/>
          <p:nvPr/>
        </p:nvSpPr>
        <p:spPr>
          <a:xfrm>
            <a:off x="2388600" y="2655720"/>
            <a:ext cx="775008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Integrate multi-factor authentication to add an extra layer of security for user verification.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78" name="CustomShape 9"/>
          <p:cNvSpPr/>
          <p:nvPr/>
        </p:nvSpPr>
        <p:spPr>
          <a:xfrm>
            <a:off x="1416600" y="4220640"/>
            <a:ext cx="776520" cy="26640"/>
          </a:xfrm>
          <a:prstGeom prst="rect">
            <a:avLst/>
          </a:prstGeom>
          <a:solidFill>
            <a:srgbClr val="015f9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10"/>
          <p:cNvSpPr/>
          <p:nvPr/>
        </p:nvSpPr>
        <p:spPr>
          <a:xfrm>
            <a:off x="916560" y="3984480"/>
            <a:ext cx="498960" cy="49896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11"/>
          <p:cNvSpPr/>
          <p:nvPr/>
        </p:nvSpPr>
        <p:spPr>
          <a:xfrm>
            <a:off x="1066320" y="4026240"/>
            <a:ext cx="199080" cy="41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280"/>
              </a:lnSpc>
              <a:tabLst>
                <a:tab algn="l" pos="0"/>
              </a:tabLst>
            </a:pPr>
            <a:r>
              <a:rPr b="1" lang="en-US" sz="2630" spc="-1" strike="noStrike">
                <a:solidFill>
                  <a:srgbClr val="015f98"/>
                </a:solidFill>
                <a:latin typeface="Nunito"/>
                <a:ea typeface="Nunito"/>
              </a:rPr>
              <a:t>2</a:t>
            </a:r>
            <a:endParaRPr b="0" lang="en-IN" sz="2630" spc="-1" strike="noStrike">
              <a:latin typeface="Arial"/>
            </a:endParaRPr>
          </a:p>
        </p:txBody>
      </p:sp>
      <p:sp>
        <p:nvSpPr>
          <p:cNvPr id="81" name="CustomShape 12"/>
          <p:cNvSpPr/>
          <p:nvPr/>
        </p:nvSpPr>
        <p:spPr>
          <a:xfrm>
            <a:off x="2388600" y="4033080"/>
            <a:ext cx="29977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015f98"/>
                </a:solidFill>
                <a:latin typeface="Nunito"/>
                <a:ea typeface="Nunito"/>
              </a:rPr>
              <a:t>Regular Security Audits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82" name="CustomShape 13"/>
          <p:cNvSpPr/>
          <p:nvPr/>
        </p:nvSpPr>
        <p:spPr>
          <a:xfrm>
            <a:off x="2388600" y="4513320"/>
            <a:ext cx="775008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Conduct routine security audits to identify vulnerabilities and address them promptly.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83" name="CustomShape 14"/>
          <p:cNvSpPr/>
          <p:nvPr/>
        </p:nvSpPr>
        <p:spPr>
          <a:xfrm>
            <a:off x="1416600" y="6078240"/>
            <a:ext cx="776520" cy="26640"/>
          </a:xfrm>
          <a:prstGeom prst="rect">
            <a:avLst/>
          </a:prstGeom>
          <a:solidFill>
            <a:srgbClr val="ad1f9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15"/>
          <p:cNvSpPr/>
          <p:nvPr/>
        </p:nvSpPr>
        <p:spPr>
          <a:xfrm>
            <a:off x="916560" y="5842080"/>
            <a:ext cx="498960" cy="498960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16"/>
          <p:cNvSpPr/>
          <p:nvPr/>
        </p:nvSpPr>
        <p:spPr>
          <a:xfrm>
            <a:off x="1066320" y="5883840"/>
            <a:ext cx="199080" cy="41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 algn="ctr">
              <a:lnSpc>
                <a:spcPts val="3280"/>
              </a:lnSpc>
              <a:tabLst>
                <a:tab algn="l" pos="0"/>
              </a:tabLst>
            </a:pPr>
            <a:r>
              <a:rPr b="1" lang="en-US" sz="2630" spc="-1" strike="noStrike">
                <a:solidFill>
                  <a:srgbClr val="ad1f96"/>
                </a:solidFill>
                <a:latin typeface="Nunito"/>
                <a:ea typeface="Nunito"/>
              </a:rPr>
              <a:t>3</a:t>
            </a:r>
            <a:endParaRPr b="0" lang="en-IN" sz="2630" spc="-1" strike="noStrike">
              <a:latin typeface="Arial"/>
            </a:endParaRPr>
          </a:p>
        </p:txBody>
      </p:sp>
      <p:sp>
        <p:nvSpPr>
          <p:cNvPr id="86" name="CustomShape 17"/>
          <p:cNvSpPr/>
          <p:nvPr/>
        </p:nvSpPr>
        <p:spPr>
          <a:xfrm>
            <a:off x="2388600" y="5890680"/>
            <a:ext cx="3367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ad1f96"/>
                </a:solidFill>
                <a:latin typeface="Nunito"/>
                <a:ea typeface="Nunito"/>
              </a:rPr>
              <a:t>User Awareness Programs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87" name="CustomShape 18"/>
          <p:cNvSpPr/>
          <p:nvPr/>
        </p:nvSpPr>
        <p:spPr>
          <a:xfrm>
            <a:off x="2388600" y="6371280"/>
            <a:ext cx="775008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Empower users with knowledge on recognizing and mitigating cybersecurity threats through awareness programs.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0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5320" cy="822852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833040" y="2418120"/>
            <a:ext cx="7476480" cy="13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Challenges in Addressing Cybersecurity Threats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719640" y="4502880"/>
            <a:ext cx="747648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In the complex landscape of cybersecurity, the ever-evolving nature of threats presents significant challenges for organizations.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792000" y="5913720"/>
            <a:ext cx="747648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Addressing vulnerabilities amidst sophisticated attacks requires constant vigilance and proactive measures.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3656520" cy="8228520"/>
          </a:xfrm>
          <a:prstGeom prst="rect">
            <a:avLst/>
          </a:prstGeom>
          <a:ln>
            <a:noFill/>
          </a:ln>
        </p:spPr>
      </p:pic>
      <p:sp>
        <p:nvSpPr>
          <p:cNvPr id="97" name="CustomShape 2"/>
          <p:cNvSpPr/>
          <p:nvPr/>
        </p:nvSpPr>
        <p:spPr>
          <a:xfrm>
            <a:off x="4490640" y="934920"/>
            <a:ext cx="802692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System Development Approach</a:t>
            </a:r>
            <a:endParaRPr b="0" lang="en-IN" sz="4380" spc="-1" strike="noStrike">
              <a:latin typeface="Arial"/>
            </a:endParaRPr>
          </a:p>
        </p:txBody>
      </p:sp>
      <p:pic>
        <p:nvPicPr>
          <p:cNvPr id="98" name="Image 2" descr="preencoded.png"/>
          <p:cNvPicPr/>
          <p:nvPr/>
        </p:nvPicPr>
        <p:blipFill>
          <a:blip r:embed="rId3"/>
          <a:stretch/>
        </p:blipFill>
        <p:spPr>
          <a:xfrm>
            <a:off x="4490640" y="1962360"/>
            <a:ext cx="1109880" cy="1776240"/>
          </a:xfrm>
          <a:prstGeom prst="rect">
            <a:avLst/>
          </a:prstGeom>
          <a:ln>
            <a:noFill/>
          </a:ln>
        </p:spPr>
      </p:pic>
      <p:sp>
        <p:nvSpPr>
          <p:cNvPr id="99" name="CustomShape 3"/>
          <p:cNvSpPr/>
          <p:nvPr/>
        </p:nvSpPr>
        <p:spPr>
          <a:xfrm>
            <a:off x="5934960" y="2184480"/>
            <a:ext cx="30924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d4df2"/>
                </a:solidFill>
                <a:latin typeface="Nunito"/>
                <a:ea typeface="Nunito"/>
              </a:rPr>
              <a:t>Requirements Gathering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5934960" y="2665080"/>
            <a:ext cx="7860960" cy="35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Collaborate with stakeholders to understand system needs and objectives.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101" name="Image 3" descr="preencoded.png"/>
          <p:cNvPicPr/>
          <p:nvPr/>
        </p:nvPicPr>
        <p:blipFill>
          <a:blip r:embed="rId4"/>
          <a:stretch/>
        </p:blipFill>
        <p:spPr>
          <a:xfrm>
            <a:off x="4490640" y="3740040"/>
            <a:ext cx="1109880" cy="1776240"/>
          </a:xfrm>
          <a:prstGeom prst="rect">
            <a:avLst/>
          </a:prstGeom>
          <a:ln>
            <a:noFill/>
          </a:ln>
        </p:spPr>
      </p:pic>
      <p:sp>
        <p:nvSpPr>
          <p:cNvPr id="102" name="CustomShape 5"/>
          <p:cNvSpPr/>
          <p:nvPr/>
        </p:nvSpPr>
        <p:spPr>
          <a:xfrm>
            <a:off x="5934960" y="3962160"/>
            <a:ext cx="27763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015f98"/>
                </a:solidFill>
                <a:latin typeface="Nunito"/>
                <a:ea typeface="Nunito"/>
              </a:rPr>
              <a:t>System Design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03" name="CustomShape 6"/>
          <p:cNvSpPr/>
          <p:nvPr/>
        </p:nvSpPr>
        <p:spPr>
          <a:xfrm>
            <a:off x="5934960" y="4442400"/>
            <a:ext cx="7860960" cy="35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Create a comprehensive plan, including architecture, interfaces, and data flow.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104" name="Image 4" descr="preencoded.png"/>
          <p:cNvPicPr/>
          <p:nvPr/>
        </p:nvPicPr>
        <p:blipFill>
          <a:blip r:embed="rId5"/>
          <a:stretch/>
        </p:blipFill>
        <p:spPr>
          <a:xfrm>
            <a:off x="4490640" y="5517360"/>
            <a:ext cx="1109880" cy="1776240"/>
          </a:xfrm>
          <a:prstGeom prst="rect">
            <a:avLst/>
          </a:prstGeom>
          <a:ln>
            <a:noFill/>
          </a:ln>
        </p:spPr>
      </p:pic>
      <p:sp>
        <p:nvSpPr>
          <p:cNvPr id="105" name="CustomShape 7"/>
          <p:cNvSpPr/>
          <p:nvPr/>
        </p:nvSpPr>
        <p:spPr>
          <a:xfrm>
            <a:off x="5934960" y="5739480"/>
            <a:ext cx="29707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ad1f96"/>
                </a:solidFill>
                <a:latin typeface="Nunito"/>
                <a:ea typeface="Nunito"/>
              </a:rPr>
              <a:t>Development &amp; Testing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06" name="CustomShape 8"/>
          <p:cNvSpPr/>
          <p:nvPr/>
        </p:nvSpPr>
        <p:spPr>
          <a:xfrm>
            <a:off x="5934960" y="6220080"/>
            <a:ext cx="786096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Implement the design, ensuring functionality and security through rigorous testing.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2"/>
          <p:cNvSpPr/>
          <p:nvPr/>
        </p:nvSpPr>
        <p:spPr>
          <a:xfrm>
            <a:off x="2348280" y="1003320"/>
            <a:ext cx="691956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Algorithm and Deployment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2348280" y="2230920"/>
            <a:ext cx="4694760" cy="142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The algorithm for cybersecurity must be robust and adaptive to evolving threats. Deployment efficiency is essential to ensure seamless integration without disrupting existing systems.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111" name="Image 1" descr="preencoded.png"/>
          <p:cNvPicPr/>
          <p:nvPr/>
        </p:nvPicPr>
        <p:blipFill>
          <a:blip r:embed="rId2"/>
          <a:stretch/>
        </p:blipFill>
        <p:spPr>
          <a:xfrm>
            <a:off x="7593840" y="2280600"/>
            <a:ext cx="4694760" cy="469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2"/>
          <p:cNvSpPr/>
          <p:nvPr/>
        </p:nvSpPr>
        <p:spPr>
          <a:xfrm>
            <a:off x="2348280" y="1815480"/>
            <a:ext cx="55540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5468"/>
              </a:lnSpc>
              <a:tabLst>
                <a:tab algn="l" pos="0"/>
              </a:tabLst>
            </a:pPr>
            <a:r>
              <a:rPr b="1" lang="en-US" sz="4380" spc="-1" strike="noStrike">
                <a:solidFill>
                  <a:srgbClr val="00002e"/>
                </a:solidFill>
                <a:latin typeface="Nunito"/>
                <a:ea typeface="Nunito"/>
              </a:rPr>
              <a:t>Result</a:t>
            </a:r>
            <a:endParaRPr b="0" lang="en-IN" sz="4380" spc="-1" strike="noStrike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2348280" y="3183480"/>
            <a:ext cx="387720" cy="38772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4"/>
          <p:cNvSpPr/>
          <p:nvPr/>
        </p:nvSpPr>
        <p:spPr>
          <a:xfrm>
            <a:off x="2959200" y="3204000"/>
            <a:ext cx="36691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d4df2"/>
                </a:solidFill>
                <a:latin typeface="Nunito"/>
                <a:ea typeface="Nunito"/>
              </a:rPr>
              <a:t>Analysis of Detected Threats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17" name="CustomShape 5"/>
          <p:cNvSpPr/>
          <p:nvPr/>
        </p:nvSpPr>
        <p:spPr>
          <a:xfrm>
            <a:off x="2959200" y="3684600"/>
            <a:ext cx="424368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Evaluating the nature and impact of the detected security breaches.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18" name="CustomShape 6"/>
          <p:cNvSpPr/>
          <p:nvPr/>
        </p:nvSpPr>
        <p:spPr>
          <a:xfrm>
            <a:off x="7426440" y="3183480"/>
            <a:ext cx="387720" cy="38772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7"/>
          <p:cNvSpPr/>
          <p:nvPr/>
        </p:nvSpPr>
        <p:spPr>
          <a:xfrm>
            <a:off x="8037360" y="3204000"/>
            <a:ext cx="42105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015f98"/>
                </a:solidFill>
                <a:latin typeface="Nunito"/>
                <a:ea typeface="Nunito"/>
              </a:rPr>
              <a:t>Incident Response and Mitigation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20" name="CustomShape 8"/>
          <p:cNvSpPr/>
          <p:nvPr/>
        </p:nvSpPr>
        <p:spPr>
          <a:xfrm>
            <a:off x="8037360" y="3684600"/>
            <a:ext cx="424368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Implementing strategies to address and mitigate the identified cybersecurity threats.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21" name="CustomShape 9"/>
          <p:cNvSpPr/>
          <p:nvPr/>
        </p:nvSpPr>
        <p:spPr>
          <a:xfrm>
            <a:off x="2348280" y="4846680"/>
            <a:ext cx="387720" cy="38772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0"/>
          <p:cNvSpPr/>
          <p:nvPr/>
        </p:nvSpPr>
        <p:spPr>
          <a:xfrm>
            <a:off x="2959200" y="4867560"/>
            <a:ext cx="41072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ad1f96"/>
                </a:solidFill>
                <a:latin typeface="Nunito"/>
                <a:ea typeface="Nunito"/>
              </a:rPr>
              <a:t>Adaptation of Security Protocols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23" name="CustomShape 11"/>
          <p:cNvSpPr/>
          <p:nvPr/>
        </p:nvSpPr>
        <p:spPr>
          <a:xfrm>
            <a:off x="2959200" y="5347800"/>
            <a:ext cx="4243680" cy="70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Adjusting security protocols based on the outcomes of the threat analysis.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24" name="CustomShape 12"/>
          <p:cNvSpPr/>
          <p:nvPr/>
        </p:nvSpPr>
        <p:spPr>
          <a:xfrm>
            <a:off x="7426440" y="4846680"/>
            <a:ext cx="387720" cy="387720"/>
          </a:xfrm>
          <a:prstGeom prst="roundRect">
            <a:avLst>
              <a:gd name="adj" fmla="val 102886"/>
            </a:avLst>
          </a:prstGeom>
          <a:solidFill>
            <a:srgbClr val="f3f3ff"/>
          </a:solidFill>
          <a:ln w="23040">
            <a:solidFill>
              <a:srgbClr val="0000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13"/>
          <p:cNvSpPr/>
          <p:nvPr/>
        </p:nvSpPr>
        <p:spPr>
          <a:xfrm>
            <a:off x="8037360" y="4867560"/>
            <a:ext cx="38217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ts val="2733"/>
              </a:lnSpc>
              <a:tabLst>
                <a:tab algn="l" pos="0"/>
              </a:tabLst>
            </a:pPr>
            <a:r>
              <a:rPr b="1" lang="en-US" sz="2190" spc="-1" strike="noStrike">
                <a:solidFill>
                  <a:srgbClr val="2d4df2"/>
                </a:solidFill>
                <a:latin typeface="Nunito"/>
                <a:ea typeface="Nunito"/>
              </a:rPr>
              <a:t>Documentation and Reporting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26" name="CustomShape 14"/>
          <p:cNvSpPr/>
          <p:nvPr/>
        </p:nvSpPr>
        <p:spPr>
          <a:xfrm>
            <a:off x="8037360" y="5347800"/>
            <a:ext cx="424368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ts val="2798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2e"/>
                </a:solidFill>
                <a:latin typeface="PT Sans"/>
                <a:ea typeface="PT Sans"/>
              </a:rPr>
              <a:t>Documenting the results and preparing reports for stakeholders and future reference.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320" cy="822852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3f3ff">
              <a:alpha val="7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2"/>
          <p:cNvSpPr/>
          <p:nvPr/>
        </p:nvSpPr>
        <p:spPr>
          <a:xfrm>
            <a:off x="2348280" y="3767760"/>
            <a:ext cx="555408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468000" y="432000"/>
            <a:ext cx="13752000" cy="7731720"/>
          </a:xfrm>
          <a:prstGeom prst="rect">
            <a:avLst/>
          </a:prstGeom>
          <a:ln>
            <a:noFill/>
          </a:ln>
        </p:spPr>
      </p:pic>
      <p:sp>
        <p:nvSpPr>
          <p:cNvPr id="131" name="TextShape 3"/>
          <p:cNvSpPr txBox="1"/>
          <p:nvPr/>
        </p:nvSpPr>
        <p:spPr>
          <a:xfrm>
            <a:off x="4176000" y="0"/>
            <a:ext cx="6197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800" spc="-1" strike="noStrike">
                <a:latin typeface="Arial"/>
              </a:rPr>
              <a:t>THIS IS THE SAMPLE OUTPUT OF KEYLOGGER.JASON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